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302" r:id="rId3"/>
    <p:sldId id="1306" r:id="rId4"/>
    <p:sldId id="1303" r:id="rId5"/>
    <p:sldId id="1308" r:id="rId6"/>
    <p:sldId id="1309" r:id="rId7"/>
    <p:sldId id="1310" r:id="rId8"/>
    <p:sldId id="1304"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1" autoAdjust="0"/>
    <p:restoredTop sz="88622" autoAdjust="0"/>
  </p:normalViewPr>
  <p:slideViewPr>
    <p:cSldViewPr>
      <p:cViewPr varScale="1">
        <p:scale>
          <a:sx n="158" d="100"/>
          <a:sy n="158" d="100"/>
        </p:scale>
        <p:origin x="208" y="150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11/24/22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1604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638986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894690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55687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47777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556583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344556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Titus  3</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493812"/>
          </a:xfrm>
          <a:prstGeom prst="rect">
            <a:avLst/>
          </a:prstGeom>
          <a:noFill/>
          <a:ln w="9525">
            <a:noFill/>
            <a:miter lim="800000"/>
            <a:headEnd/>
            <a:tailEnd/>
          </a:ln>
        </p:spPr>
        <p:txBody>
          <a:bodyPr wrap="square">
            <a:prstTxWarp prst="textNoShape">
              <a:avLst/>
            </a:prstTxWarp>
            <a:spAutoFit/>
          </a:bodyPr>
          <a:lstStyle/>
          <a:p>
            <a:r>
              <a:rPr lang="en-AU" sz="2700" b="1" dirty="0">
                <a:solidFill>
                  <a:schemeClr val="bg1"/>
                </a:solidFill>
                <a:effectLst/>
                <a:latin typeface="Times New Roman" panose="02020603050405020304" pitchFamily="18" charset="0"/>
                <a:ea typeface="Times New Roman" panose="02020603050405020304" pitchFamily="18" charset="0"/>
              </a:rPr>
              <a:t>3 </a:t>
            </a:r>
            <a:r>
              <a:rPr lang="en-AU" sz="2700" dirty="0">
                <a:solidFill>
                  <a:schemeClr val="bg1"/>
                </a:solidFill>
                <a:effectLst/>
                <a:latin typeface="Times New Roman" panose="02020603050405020304" pitchFamily="18" charset="0"/>
                <a:ea typeface="Times New Roman" panose="02020603050405020304" pitchFamily="18" charset="0"/>
              </a:rPr>
              <a:t>Remind them to be submissive to rulers and authorities, to be obedient, to be ready for every good work, </a:t>
            </a:r>
            <a:r>
              <a:rPr lang="en-AU" sz="2700" b="1" baseline="30000" dirty="0">
                <a:solidFill>
                  <a:schemeClr val="bg1"/>
                </a:solidFill>
                <a:effectLst/>
                <a:latin typeface="Times New Roman" panose="02020603050405020304" pitchFamily="18" charset="0"/>
                <a:ea typeface="Times New Roman" panose="02020603050405020304" pitchFamily="18" charset="0"/>
              </a:rPr>
              <a:t>2 </a:t>
            </a:r>
            <a:r>
              <a:rPr lang="en-AU" sz="2700" dirty="0">
                <a:solidFill>
                  <a:schemeClr val="bg1"/>
                </a:solidFill>
                <a:effectLst/>
                <a:latin typeface="Times New Roman" panose="02020603050405020304" pitchFamily="18" charset="0"/>
                <a:ea typeface="Times New Roman" panose="02020603050405020304" pitchFamily="18" charset="0"/>
              </a:rPr>
              <a:t>to speak evil of no one, to avoid quarrelling, to be gentle, and to show perfect courtesy toward all people.  </a:t>
            </a:r>
            <a:r>
              <a:rPr lang="en-AU" sz="2700" b="1" baseline="30000" dirty="0">
                <a:solidFill>
                  <a:schemeClr val="bg1"/>
                </a:solidFill>
                <a:effectLst/>
                <a:latin typeface="Times New Roman" panose="02020603050405020304" pitchFamily="18" charset="0"/>
                <a:ea typeface="Times New Roman" panose="02020603050405020304" pitchFamily="18" charset="0"/>
              </a:rPr>
              <a:t>3 </a:t>
            </a:r>
            <a:r>
              <a:rPr lang="en-AU" sz="2700" dirty="0">
                <a:solidFill>
                  <a:schemeClr val="bg1"/>
                </a:solidFill>
                <a:effectLst/>
                <a:latin typeface="Times New Roman" panose="02020603050405020304" pitchFamily="18" charset="0"/>
                <a:ea typeface="Times New Roman" panose="02020603050405020304" pitchFamily="18" charset="0"/>
              </a:rPr>
              <a:t>For we ourselves were once foolish, disobedient, led astray, slaves to various passions and pleasures, passing our days in malice and envy, hated by others and hating one another.  </a:t>
            </a:r>
            <a:r>
              <a:rPr lang="en-AU" sz="2700" b="1" baseline="30000" dirty="0">
                <a:solidFill>
                  <a:schemeClr val="bg1"/>
                </a:solidFill>
                <a:effectLst/>
                <a:latin typeface="Times New Roman" panose="02020603050405020304" pitchFamily="18" charset="0"/>
                <a:ea typeface="Times New Roman" panose="02020603050405020304" pitchFamily="18" charset="0"/>
              </a:rPr>
              <a:t>4 </a:t>
            </a:r>
            <a:r>
              <a:rPr lang="en-AU" sz="2700" dirty="0">
                <a:solidFill>
                  <a:schemeClr val="bg1"/>
                </a:solidFill>
                <a:effectLst/>
                <a:latin typeface="Times New Roman" panose="02020603050405020304" pitchFamily="18" charset="0"/>
                <a:ea typeface="Times New Roman" panose="02020603050405020304" pitchFamily="18" charset="0"/>
              </a:rPr>
              <a:t>But when the goodness and loving kindness of God our Saviour appeared, </a:t>
            </a:r>
            <a:r>
              <a:rPr lang="en-AU" sz="2700" b="1" baseline="30000" dirty="0">
                <a:solidFill>
                  <a:schemeClr val="bg1"/>
                </a:solidFill>
                <a:effectLst/>
                <a:latin typeface="Times New Roman" panose="02020603050405020304" pitchFamily="18" charset="0"/>
                <a:ea typeface="Times New Roman" panose="02020603050405020304" pitchFamily="18" charset="0"/>
              </a:rPr>
              <a:t>5 </a:t>
            </a:r>
            <a:r>
              <a:rPr lang="en-AU" sz="2700" dirty="0">
                <a:solidFill>
                  <a:schemeClr val="bg1"/>
                </a:solidFill>
                <a:effectLst/>
                <a:latin typeface="Times New Roman" panose="02020603050405020304" pitchFamily="18" charset="0"/>
                <a:ea typeface="Times New Roman" panose="02020603050405020304" pitchFamily="18" charset="0"/>
              </a:rPr>
              <a:t>he saved us, not because of works done by us in righteousness, but according to his own mercy, by the washing of regeneration and renewal of the Holy Spirit, </a:t>
            </a:r>
            <a:r>
              <a:rPr lang="en-AU" sz="2700" b="1" baseline="30000" dirty="0">
                <a:solidFill>
                  <a:schemeClr val="bg1"/>
                </a:solidFill>
                <a:effectLst/>
                <a:latin typeface="Times New Roman" panose="02020603050405020304" pitchFamily="18" charset="0"/>
                <a:ea typeface="Times New Roman" panose="02020603050405020304" pitchFamily="18" charset="0"/>
              </a:rPr>
              <a:t>6 </a:t>
            </a:r>
            <a:r>
              <a:rPr lang="en-AU" sz="2700" dirty="0">
                <a:solidFill>
                  <a:schemeClr val="bg1"/>
                </a:solidFill>
                <a:effectLst/>
                <a:latin typeface="Times New Roman" panose="02020603050405020304" pitchFamily="18" charset="0"/>
                <a:ea typeface="Times New Roman" panose="02020603050405020304" pitchFamily="18" charset="0"/>
              </a:rPr>
              <a:t>whom he poured out on us richly through Jesus Christ our Saviour, </a:t>
            </a:r>
            <a:r>
              <a:rPr lang="en-AU" sz="2700" b="1" baseline="30000" dirty="0">
                <a:solidFill>
                  <a:schemeClr val="bg1"/>
                </a:solidFill>
                <a:effectLst/>
                <a:latin typeface="Times New Roman" panose="02020603050405020304" pitchFamily="18" charset="0"/>
                <a:ea typeface="Times New Roman" panose="02020603050405020304" pitchFamily="18" charset="0"/>
              </a:rPr>
              <a:t>7 </a:t>
            </a:r>
            <a:r>
              <a:rPr lang="en-AU" sz="2700" dirty="0">
                <a:solidFill>
                  <a:schemeClr val="bg1"/>
                </a:solidFill>
                <a:effectLst/>
                <a:latin typeface="Times New Roman" panose="02020603050405020304" pitchFamily="18" charset="0"/>
                <a:ea typeface="Times New Roman" panose="02020603050405020304" pitchFamily="18" charset="0"/>
              </a:rPr>
              <a:t>so that being justified by his grace we might become heirs according to the hope of eternal life.</a:t>
            </a:r>
            <a:r>
              <a:rPr lang="en-AU" sz="2700" dirty="0">
                <a:solidFill>
                  <a:schemeClr val="bg1"/>
                </a:solidFill>
                <a:effectLst/>
              </a:rPr>
              <a:t> </a:t>
            </a:r>
            <a:endParaRPr lang="en-AU" sz="27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97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970318"/>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effectLst/>
                <a:latin typeface="Times New Roman" panose="02020603050405020304" pitchFamily="18" charset="0"/>
                <a:ea typeface="Times New Roman" panose="02020603050405020304" pitchFamily="18" charset="0"/>
              </a:rPr>
              <a:t>8 </a:t>
            </a:r>
            <a:r>
              <a:rPr lang="en-AU" sz="2800" dirty="0">
                <a:solidFill>
                  <a:schemeClr val="bg1"/>
                </a:solidFill>
                <a:effectLst/>
                <a:latin typeface="Times New Roman" panose="02020603050405020304" pitchFamily="18" charset="0"/>
                <a:ea typeface="Times New Roman" panose="02020603050405020304" pitchFamily="18" charset="0"/>
              </a:rPr>
              <a:t>The saying is trustworthy, and I want you to insist on these things, so that those who have believed in God may be careful to devote themselves to good works.  These things are excellent and profitable for people.  </a:t>
            </a:r>
            <a:r>
              <a:rPr lang="en-AU" sz="2800" b="1" baseline="30000" dirty="0">
                <a:solidFill>
                  <a:schemeClr val="bg1"/>
                </a:solidFill>
                <a:effectLst/>
                <a:latin typeface="Times New Roman" panose="02020603050405020304" pitchFamily="18" charset="0"/>
                <a:ea typeface="Times New Roman" panose="02020603050405020304" pitchFamily="18" charset="0"/>
              </a:rPr>
              <a:t>9 </a:t>
            </a:r>
            <a:r>
              <a:rPr lang="en-AU" sz="2800" dirty="0">
                <a:solidFill>
                  <a:schemeClr val="bg1"/>
                </a:solidFill>
                <a:effectLst/>
                <a:latin typeface="Times New Roman" panose="02020603050405020304" pitchFamily="18" charset="0"/>
                <a:ea typeface="Times New Roman" panose="02020603050405020304" pitchFamily="18" charset="0"/>
              </a:rPr>
              <a:t>But avoid foolish controversies, genealogies, dissensions, and quarrels about the law, for they are unprofitable and worthless.  </a:t>
            </a:r>
            <a:r>
              <a:rPr lang="en-AU" sz="2800" b="1" baseline="30000" dirty="0">
                <a:solidFill>
                  <a:schemeClr val="bg1"/>
                </a:solidFill>
                <a:effectLst/>
                <a:latin typeface="Times New Roman" panose="02020603050405020304" pitchFamily="18" charset="0"/>
                <a:ea typeface="Times New Roman" panose="02020603050405020304" pitchFamily="18" charset="0"/>
              </a:rPr>
              <a:t>10 </a:t>
            </a:r>
            <a:r>
              <a:rPr lang="en-AU" sz="2800" dirty="0">
                <a:solidFill>
                  <a:schemeClr val="bg1"/>
                </a:solidFill>
                <a:effectLst/>
                <a:latin typeface="Times New Roman" panose="02020603050405020304" pitchFamily="18" charset="0"/>
                <a:ea typeface="Times New Roman" panose="02020603050405020304" pitchFamily="18" charset="0"/>
              </a:rPr>
              <a:t>As for a person who stirs up division, after warning him once and then twice, have nothing more to do with him, </a:t>
            </a:r>
            <a:r>
              <a:rPr lang="en-AU" sz="2800" b="1" baseline="30000" dirty="0">
                <a:solidFill>
                  <a:schemeClr val="bg1"/>
                </a:solidFill>
                <a:effectLst/>
                <a:latin typeface="Times New Roman" panose="02020603050405020304" pitchFamily="18" charset="0"/>
                <a:ea typeface="Times New Roman" panose="02020603050405020304" pitchFamily="18" charset="0"/>
              </a:rPr>
              <a:t>11 </a:t>
            </a:r>
            <a:r>
              <a:rPr lang="en-AU" sz="2800" dirty="0">
                <a:solidFill>
                  <a:schemeClr val="bg1"/>
                </a:solidFill>
                <a:effectLst/>
                <a:latin typeface="Times New Roman" panose="02020603050405020304" pitchFamily="18" charset="0"/>
                <a:ea typeface="Times New Roman" panose="02020603050405020304" pitchFamily="18" charset="0"/>
              </a:rPr>
              <a:t>knowing that such a person is warped and sinful;  he is self-condemned.</a:t>
            </a:r>
            <a:r>
              <a:rPr lang="en-AU" sz="2800" dirty="0">
                <a:solidFill>
                  <a:schemeClr val="bg1"/>
                </a:solidFill>
                <a:effectLst/>
              </a:rPr>
              <a:t> </a:t>
            </a:r>
            <a:endParaRPr lang="en-AU"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267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32092"/>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effectLst/>
                <a:latin typeface="Times New Roman" panose="02020603050405020304" pitchFamily="18" charset="0"/>
                <a:ea typeface="Times New Roman" panose="02020603050405020304" pitchFamily="18" charset="0"/>
              </a:rPr>
              <a:t>12 </a:t>
            </a:r>
            <a:r>
              <a:rPr lang="en-AU" sz="2800" dirty="0">
                <a:solidFill>
                  <a:schemeClr val="bg1"/>
                </a:solidFill>
                <a:effectLst/>
                <a:latin typeface="Times New Roman" panose="02020603050405020304" pitchFamily="18" charset="0"/>
                <a:ea typeface="Times New Roman" panose="02020603050405020304" pitchFamily="18" charset="0"/>
              </a:rPr>
              <a:t>When I send </a:t>
            </a:r>
            <a:r>
              <a:rPr lang="en-AU" sz="2800" dirty="0" err="1">
                <a:solidFill>
                  <a:schemeClr val="bg1"/>
                </a:solidFill>
                <a:effectLst/>
                <a:latin typeface="Times New Roman" panose="02020603050405020304" pitchFamily="18" charset="0"/>
                <a:ea typeface="Times New Roman" panose="02020603050405020304" pitchFamily="18" charset="0"/>
              </a:rPr>
              <a:t>Artemas</a:t>
            </a:r>
            <a:r>
              <a:rPr lang="en-AU" sz="2800" dirty="0">
                <a:solidFill>
                  <a:schemeClr val="bg1"/>
                </a:solidFill>
                <a:effectLst/>
                <a:latin typeface="Times New Roman" panose="02020603050405020304" pitchFamily="18" charset="0"/>
                <a:ea typeface="Times New Roman" panose="02020603050405020304" pitchFamily="18" charset="0"/>
              </a:rPr>
              <a:t> or Tychicus to you, do your best to come to me at </a:t>
            </a:r>
            <a:r>
              <a:rPr lang="en-AU" sz="2800" dirty="0" err="1">
                <a:solidFill>
                  <a:schemeClr val="bg1"/>
                </a:solidFill>
                <a:effectLst/>
                <a:latin typeface="Times New Roman" panose="02020603050405020304" pitchFamily="18" charset="0"/>
                <a:ea typeface="Times New Roman" panose="02020603050405020304" pitchFamily="18" charset="0"/>
              </a:rPr>
              <a:t>Nicopolis</a:t>
            </a:r>
            <a:r>
              <a:rPr lang="en-AU" sz="2800" dirty="0">
                <a:solidFill>
                  <a:schemeClr val="bg1"/>
                </a:solidFill>
                <a:effectLst/>
                <a:latin typeface="Times New Roman" panose="02020603050405020304" pitchFamily="18" charset="0"/>
                <a:ea typeface="Times New Roman" panose="02020603050405020304" pitchFamily="18" charset="0"/>
              </a:rPr>
              <a:t>, for I have decided to spend the winter there.  </a:t>
            </a:r>
            <a:r>
              <a:rPr lang="en-AU" sz="2800" b="1" baseline="30000" dirty="0">
                <a:solidFill>
                  <a:schemeClr val="bg1"/>
                </a:solidFill>
                <a:effectLst/>
                <a:latin typeface="Times New Roman" panose="02020603050405020304" pitchFamily="18" charset="0"/>
                <a:ea typeface="Times New Roman" panose="02020603050405020304" pitchFamily="18" charset="0"/>
              </a:rPr>
              <a:t>13 </a:t>
            </a:r>
            <a:r>
              <a:rPr lang="en-AU" sz="2800" dirty="0">
                <a:solidFill>
                  <a:schemeClr val="bg1"/>
                </a:solidFill>
                <a:effectLst/>
                <a:latin typeface="Times New Roman" panose="02020603050405020304" pitchFamily="18" charset="0"/>
                <a:ea typeface="Times New Roman" panose="02020603050405020304" pitchFamily="18" charset="0"/>
              </a:rPr>
              <a:t>Do your best to speed Zenas the lawyer and Apollos on their way;  see that they lack nothing.  </a:t>
            </a:r>
            <a:r>
              <a:rPr lang="en-AU" sz="2800" b="1" baseline="30000" dirty="0">
                <a:solidFill>
                  <a:schemeClr val="bg1"/>
                </a:solidFill>
                <a:effectLst/>
                <a:latin typeface="Times New Roman" panose="02020603050405020304" pitchFamily="18" charset="0"/>
                <a:ea typeface="Times New Roman" panose="02020603050405020304" pitchFamily="18" charset="0"/>
              </a:rPr>
              <a:t>14 </a:t>
            </a:r>
            <a:r>
              <a:rPr lang="en-AU" sz="2800" dirty="0">
                <a:solidFill>
                  <a:schemeClr val="bg1"/>
                </a:solidFill>
                <a:effectLst/>
                <a:latin typeface="Times New Roman" panose="02020603050405020304" pitchFamily="18" charset="0"/>
                <a:ea typeface="Times New Roman" panose="02020603050405020304" pitchFamily="18" charset="0"/>
              </a:rPr>
              <a:t>And let our people learn to devote themselves to good works, so as to help cases of urgent need, and not be unfruitful. </a:t>
            </a:r>
          </a:p>
          <a:p>
            <a:pPr indent="152400"/>
            <a:r>
              <a:rPr lang="en-AU" sz="2800" dirty="0">
                <a:solidFill>
                  <a:schemeClr val="bg1"/>
                </a:solidFill>
                <a:effectLst/>
                <a:latin typeface="Times New Roman" panose="02020603050405020304" pitchFamily="18" charset="0"/>
                <a:ea typeface="Times New Roman" panose="02020603050405020304" pitchFamily="18" charset="0"/>
              </a:rPr>
              <a:t> </a:t>
            </a:r>
          </a:p>
          <a:p>
            <a:pPr indent="152400"/>
            <a:r>
              <a:rPr lang="en-AU" sz="2800" b="1" baseline="30000" dirty="0">
                <a:solidFill>
                  <a:schemeClr val="bg1"/>
                </a:solidFill>
                <a:effectLst/>
                <a:latin typeface="Times New Roman" panose="02020603050405020304" pitchFamily="18" charset="0"/>
                <a:ea typeface="Times New Roman" panose="02020603050405020304" pitchFamily="18" charset="0"/>
              </a:rPr>
              <a:t>15 </a:t>
            </a:r>
            <a:r>
              <a:rPr lang="en-AU" sz="2800" dirty="0">
                <a:solidFill>
                  <a:schemeClr val="bg1"/>
                </a:solidFill>
                <a:effectLst/>
                <a:latin typeface="Times New Roman" panose="02020603050405020304" pitchFamily="18" charset="0"/>
                <a:ea typeface="Times New Roman" panose="02020603050405020304" pitchFamily="18" charset="0"/>
              </a:rPr>
              <a:t>All who are with me send greetings to you. Greet those who love us in the faith. </a:t>
            </a:r>
          </a:p>
          <a:p>
            <a:pPr indent="152400"/>
            <a:r>
              <a:rPr lang="en-AU" sz="2800" dirty="0">
                <a:solidFill>
                  <a:schemeClr val="bg1"/>
                </a:solidFill>
                <a:effectLst/>
                <a:latin typeface="Times New Roman" panose="02020603050405020304" pitchFamily="18" charset="0"/>
                <a:ea typeface="Times New Roman" panose="02020603050405020304" pitchFamily="18" charset="0"/>
              </a:rPr>
              <a:t> </a:t>
            </a:r>
          </a:p>
          <a:p>
            <a:r>
              <a:rPr lang="en-AU" sz="2800" dirty="0">
                <a:solidFill>
                  <a:schemeClr val="bg1"/>
                </a:solidFill>
                <a:effectLst/>
                <a:latin typeface="Times New Roman" panose="02020603050405020304" pitchFamily="18" charset="0"/>
                <a:ea typeface="Times New Roman" panose="02020603050405020304" pitchFamily="18" charset="0"/>
              </a:rPr>
              <a:t>Grace be with you all.</a:t>
            </a:r>
            <a:r>
              <a:rPr lang="en-AU" sz="2800" dirty="0">
                <a:solidFill>
                  <a:schemeClr val="bg1"/>
                </a:solidFill>
                <a:effectLst/>
              </a:rPr>
              <a:t> </a:t>
            </a:r>
            <a:endParaRPr lang="en-AU"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8073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a16="http://schemas.microsoft.com/office/drawing/2014/main" id="{C649537B-EDEA-2CD9-75C4-80E5FD63C131}"/>
              </a:ext>
            </a:extLst>
          </p:cNvPr>
          <p:cNvSpPr txBox="1">
            <a:spLocks noChangeArrowheads="1"/>
          </p:cNvSpPr>
          <p:nvPr/>
        </p:nvSpPr>
        <p:spPr bwMode="auto">
          <a:xfrm>
            <a:off x="-2697" y="0"/>
            <a:ext cx="9109397" cy="2585323"/>
          </a:xfrm>
          <a:prstGeom prst="rect">
            <a:avLst/>
          </a:prstGeom>
          <a:solidFill>
            <a:schemeClr val="bg1"/>
          </a:solidFill>
          <a:ln w="9525">
            <a:noFill/>
            <a:miter lim="800000"/>
            <a:headEnd/>
            <a:tailEnd/>
          </a:ln>
        </p:spPr>
        <p:txBody>
          <a:bodyPr wrap="square">
            <a:prstTxWarp prst="textNoShape">
              <a:avLst/>
            </a:prstTxWarp>
            <a:spAutoFit/>
          </a:bodyPr>
          <a:lstStyle/>
          <a:p>
            <a:r>
              <a:rPr lang="en-AU" dirty="0">
                <a:latin typeface="Comic Sans MS" panose="030F0902030302020204" pitchFamily="66" charset="0"/>
                <a:ea typeface="Times New Roman" panose="02020603050405020304" pitchFamily="18" charset="0"/>
              </a:rPr>
              <a:t>Matthew 5:43–48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43 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have heard that it was said, ‘You shall love your neighbour and hate your enemy.’</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44 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I say to you, Love your enemies and pray for those who persecute you,</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45 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 that you may be sons of your Father who is in heaven</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For he makes his sun rise on the evil and on the good, and sends rain on the just and on the unjust.</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46 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if you love those who love you, what reward do you have?  Do not even the tax collectors do the same?</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47 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if you greet only your brothers, what more are you doing than others?  Do not even the Gentiles do the same?</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48 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therefore must be perfect, as your heavenly Father is perfect.</a:t>
            </a:r>
            <a:r>
              <a:rPr lang="en-AU" sz="1600" dirty="0"/>
              <a:t> </a:t>
            </a:r>
            <a:endParaRPr lang="en-AU" sz="1700" b="1" dirty="0">
              <a:latin typeface="Comic Sans MS" panose="030F09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22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0" y="430068"/>
            <a:ext cx="248376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Unbeliever (unsaved)</a:t>
            </a:r>
          </a:p>
        </p:txBody>
      </p:sp>
      <p:sp>
        <p:nvSpPr>
          <p:cNvPr id="6" name="TextBox 5">
            <a:extLst>
              <a:ext uri="{FF2B5EF4-FFF2-40B4-BE49-F238E27FC236}">
                <a16:creationId xmlns:a16="http://schemas.microsoft.com/office/drawing/2014/main" id="{23451790-C1CF-EEF8-C6A4-340DBF3AE24D}"/>
              </a:ext>
            </a:extLst>
          </p:cNvPr>
          <p:cNvSpPr txBox="1"/>
          <p:nvPr/>
        </p:nvSpPr>
        <p:spPr>
          <a:xfrm>
            <a:off x="20285" y="4710969"/>
            <a:ext cx="9143994"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because of what “we once were”, but because of who we now are.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True heirs express their Father’s character.  God did good for us when we were bad. We do good for all (even the bad)</a:t>
            </a:r>
          </a:p>
        </p:txBody>
      </p:sp>
      <p:sp>
        <p:nvSpPr>
          <p:cNvPr id="7" name="TextBox 6">
            <a:extLst>
              <a:ext uri="{FF2B5EF4-FFF2-40B4-BE49-F238E27FC236}">
                <a16:creationId xmlns:a16="http://schemas.microsoft.com/office/drawing/2014/main" id="{27FA82FC-B9E6-7063-05C1-7601070B42C9}"/>
              </a:ext>
            </a:extLst>
          </p:cNvPr>
          <p:cNvSpPr txBox="1"/>
          <p:nvPr/>
        </p:nvSpPr>
        <p:spPr>
          <a:xfrm>
            <a:off x="0" y="0"/>
            <a:ext cx="9144000" cy="47705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Loving unbelievers and being kind  (even when they do evil)</a:t>
            </a:r>
          </a:p>
        </p:txBody>
      </p:sp>
      <p:sp>
        <p:nvSpPr>
          <p:cNvPr id="20" name="Text Box 4">
            <a:extLst>
              <a:ext uri="{FF2B5EF4-FFF2-40B4-BE49-F238E27FC236}">
                <a16:creationId xmlns:a16="http://schemas.microsoft.com/office/drawing/2014/main" id="{178FDA33-1F35-342D-19DF-72DEC2A973A2}"/>
              </a:ext>
            </a:extLst>
          </p:cNvPr>
          <p:cNvSpPr txBox="1">
            <a:spLocks noChangeArrowheads="1"/>
          </p:cNvSpPr>
          <p:nvPr/>
        </p:nvSpPr>
        <p:spPr bwMode="auto">
          <a:xfrm>
            <a:off x="1" y="2512494"/>
            <a:ext cx="3779912" cy="2185214"/>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Matthew 5:45 </a:t>
            </a:r>
            <a:r>
              <a:rPr lang="en-AU" sz="17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 that you may be sons of your Father who is in heaven</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For </a:t>
            </a:r>
            <a:r>
              <a:rPr lang="en-AU" sz="17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he</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makes his sun rise on the evil </a:t>
            </a:r>
            <a:r>
              <a:rPr lang="en-AU" sz="17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on the good, and sends rain on the just </a:t>
            </a:r>
            <a:r>
              <a:rPr lang="en-AU" sz="17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on the unjust.</a:t>
            </a:r>
          </a:p>
          <a:p>
            <a:pPr marL="6350"/>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48 </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therefore must be perfect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[complete / mature]</a:t>
            </a: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as your heavenly Father is perfect.</a:t>
            </a:r>
            <a:r>
              <a:rPr lang="en-AU" sz="1700" dirty="0"/>
              <a:t> </a:t>
            </a:r>
            <a:endParaRPr lang="en-AU" sz="1700" b="1" dirty="0">
              <a:latin typeface="Comic Sans MS" panose="030F0902030302020204" pitchFamily="66" charset="0"/>
              <a:ea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FAC9FB1E-34AD-A480-CC48-34ABE25E9883}"/>
              </a:ext>
            </a:extLst>
          </p:cNvPr>
          <p:cNvSpPr txBox="1"/>
          <p:nvPr/>
        </p:nvSpPr>
        <p:spPr>
          <a:xfrm>
            <a:off x="3856516" y="2065412"/>
            <a:ext cx="5251446" cy="2031325"/>
          </a:xfrm>
          <a:prstGeom prst="rect">
            <a:avLst/>
          </a:prstGeom>
          <a:noFill/>
          <a:ln w="15875">
            <a:solidFill>
              <a:schemeClr val="bg1"/>
            </a:solid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Be submissive to rulers and authorities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be obedient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be ready for every good work</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speak evil of no one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avoid quarrelling</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be gentle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show perfect (complete) courtesy toward all people</a:t>
            </a:r>
          </a:p>
        </p:txBody>
      </p:sp>
      <p:sp>
        <p:nvSpPr>
          <p:cNvPr id="3" name="TextBox 2">
            <a:extLst>
              <a:ext uri="{FF2B5EF4-FFF2-40B4-BE49-F238E27FC236}">
                <a16:creationId xmlns:a16="http://schemas.microsoft.com/office/drawing/2014/main" id="{C6E62752-DB46-ECD3-8E62-B75AA8F45001}"/>
              </a:ext>
            </a:extLst>
          </p:cNvPr>
          <p:cNvSpPr txBox="1"/>
          <p:nvPr/>
        </p:nvSpPr>
        <p:spPr>
          <a:xfrm>
            <a:off x="1" y="744907"/>
            <a:ext cx="3707903" cy="1754326"/>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Foolish (no spiritual understanding)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disobedient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led astray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slaves to passions &amp; pleasures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passing days in malice &amp; envy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hated &amp; hating one another</a:t>
            </a:r>
          </a:p>
        </p:txBody>
      </p:sp>
      <p:sp>
        <p:nvSpPr>
          <p:cNvPr id="5" name="TextBox 4">
            <a:extLst>
              <a:ext uri="{FF2B5EF4-FFF2-40B4-BE49-F238E27FC236}">
                <a16:creationId xmlns:a16="http://schemas.microsoft.com/office/drawing/2014/main" id="{AA35EC42-DAF5-94D3-B2F5-96E16EFA5C26}"/>
              </a:ext>
            </a:extLst>
          </p:cNvPr>
          <p:cNvSpPr txBox="1"/>
          <p:nvPr/>
        </p:nvSpPr>
        <p:spPr>
          <a:xfrm>
            <a:off x="3892550" y="411018"/>
            <a:ext cx="413583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Believer (Saved by the mercy of God)</a:t>
            </a:r>
          </a:p>
        </p:txBody>
      </p:sp>
      <p:sp>
        <p:nvSpPr>
          <p:cNvPr id="8" name="TextBox 7">
            <a:extLst>
              <a:ext uri="{FF2B5EF4-FFF2-40B4-BE49-F238E27FC236}">
                <a16:creationId xmlns:a16="http://schemas.microsoft.com/office/drawing/2014/main" id="{0421D7AF-1D56-83B9-B3DE-30416C230B0C}"/>
              </a:ext>
            </a:extLst>
          </p:cNvPr>
          <p:cNvSpPr txBox="1"/>
          <p:nvPr/>
        </p:nvSpPr>
        <p:spPr>
          <a:xfrm>
            <a:off x="3892551" y="660370"/>
            <a:ext cx="5251449" cy="1477328"/>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washed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regenerated (rebirth / new beginning)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renewed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Holy Spirit poured upon us, making it possible to live by the Spirit of God</a:t>
            </a:r>
          </a:p>
        </p:txBody>
      </p:sp>
      <p:cxnSp>
        <p:nvCxnSpPr>
          <p:cNvPr id="10" name="Straight Connector 9">
            <a:extLst>
              <a:ext uri="{FF2B5EF4-FFF2-40B4-BE49-F238E27FC236}">
                <a16:creationId xmlns:a16="http://schemas.microsoft.com/office/drawing/2014/main" id="{1A5474C4-6539-2010-984F-1D48C2CE5D4D}"/>
              </a:ext>
            </a:extLst>
          </p:cNvPr>
          <p:cNvCxnSpPr>
            <a:cxnSpLocks/>
          </p:cNvCxnSpPr>
          <p:nvPr/>
        </p:nvCxnSpPr>
        <p:spPr>
          <a:xfrm>
            <a:off x="3707904" y="477054"/>
            <a:ext cx="0" cy="19483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F7F022D7-9EFF-9417-5947-E83F770F079F}"/>
              </a:ext>
            </a:extLst>
          </p:cNvPr>
          <p:cNvCxnSpPr>
            <a:cxnSpLocks/>
          </p:cNvCxnSpPr>
          <p:nvPr/>
        </p:nvCxnSpPr>
        <p:spPr>
          <a:xfrm>
            <a:off x="184647" y="2471038"/>
            <a:ext cx="3451249" cy="0"/>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3800198" y="4096737"/>
            <a:ext cx="5364081" cy="615553"/>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sz="1700" b="1" baseline="30000" dirty="0">
                <a:latin typeface="Comic Sans MS" panose="030F0902030302020204" pitchFamily="66" charset="0"/>
              </a:rPr>
              <a:t>7 </a:t>
            </a:r>
            <a:r>
              <a:rPr lang="en-AU" sz="1700" dirty="0">
                <a:latin typeface="Comic Sans MS" panose="030F0902030302020204" pitchFamily="66" charset="0"/>
              </a:rPr>
              <a:t>so that being justified by his grace </a:t>
            </a:r>
            <a:r>
              <a:rPr lang="en-AU" sz="1700" u="sng" dirty="0">
                <a:latin typeface="Comic Sans MS" panose="030F0902030302020204" pitchFamily="66" charset="0"/>
              </a:rPr>
              <a:t>we might become </a:t>
            </a:r>
            <a:r>
              <a:rPr lang="en-AU" sz="1700" b="1" u="sng" dirty="0">
                <a:latin typeface="Comic Sans MS" panose="030F0902030302020204" pitchFamily="66" charset="0"/>
              </a:rPr>
              <a:t>heirs</a:t>
            </a:r>
            <a:r>
              <a:rPr lang="en-AU" sz="1700" dirty="0">
                <a:latin typeface="Comic Sans MS" panose="030F0902030302020204" pitchFamily="66" charset="0"/>
              </a:rPr>
              <a:t> according to the hope of eternal life. </a:t>
            </a:r>
            <a:endParaRPr lang="en-AU" sz="1700" b="1" dirty="0">
              <a:latin typeface="Comic Sans MS" panose="030F0902030302020204"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89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0" grpId="0" animBg="1"/>
      <p:bldP spid="2" grpId="0" animBg="1"/>
      <p:bldP spid="5" grpId="0"/>
      <p:bldP spid="8" grpId="0"/>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0" y="430068"/>
            <a:ext cx="248376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Unbeliever (unsaved)</a:t>
            </a:r>
          </a:p>
        </p:txBody>
      </p:sp>
      <p:sp>
        <p:nvSpPr>
          <p:cNvPr id="6" name="TextBox 5">
            <a:extLst>
              <a:ext uri="{FF2B5EF4-FFF2-40B4-BE49-F238E27FC236}">
                <a16:creationId xmlns:a16="http://schemas.microsoft.com/office/drawing/2014/main" id="{23451790-C1CF-EEF8-C6A4-340DBF3AE24D}"/>
              </a:ext>
            </a:extLst>
          </p:cNvPr>
          <p:cNvSpPr txBox="1"/>
          <p:nvPr/>
        </p:nvSpPr>
        <p:spPr>
          <a:xfrm>
            <a:off x="1619672" y="2058937"/>
            <a:ext cx="7524327"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because of what “we once were”, but because of who we now are.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True heirs express their Father’s character.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did good for us when we were bad. We do good for all (even the bad)</a:t>
            </a:r>
          </a:p>
        </p:txBody>
      </p:sp>
      <p:sp>
        <p:nvSpPr>
          <p:cNvPr id="7" name="TextBox 6">
            <a:extLst>
              <a:ext uri="{FF2B5EF4-FFF2-40B4-BE49-F238E27FC236}">
                <a16:creationId xmlns:a16="http://schemas.microsoft.com/office/drawing/2014/main" id="{27FA82FC-B9E6-7063-05C1-7601070B42C9}"/>
              </a:ext>
            </a:extLst>
          </p:cNvPr>
          <p:cNvSpPr txBox="1"/>
          <p:nvPr/>
        </p:nvSpPr>
        <p:spPr>
          <a:xfrm>
            <a:off x="0" y="0"/>
            <a:ext cx="9144000" cy="47705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Loving unbelievers and being kind  (even when they do evil)</a:t>
            </a:r>
          </a:p>
        </p:txBody>
      </p:sp>
      <p:sp>
        <p:nvSpPr>
          <p:cNvPr id="3" name="TextBox 2">
            <a:extLst>
              <a:ext uri="{FF2B5EF4-FFF2-40B4-BE49-F238E27FC236}">
                <a16:creationId xmlns:a16="http://schemas.microsoft.com/office/drawing/2014/main" id="{C6E62752-DB46-ECD3-8E62-B75AA8F45001}"/>
              </a:ext>
            </a:extLst>
          </p:cNvPr>
          <p:cNvSpPr txBox="1"/>
          <p:nvPr/>
        </p:nvSpPr>
        <p:spPr>
          <a:xfrm>
            <a:off x="1" y="744907"/>
            <a:ext cx="380019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focused on self, pleasures &amp; passions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hatred, malice, envy, disobedient</a:t>
            </a:r>
          </a:p>
        </p:txBody>
      </p:sp>
      <p:sp>
        <p:nvSpPr>
          <p:cNvPr id="5" name="TextBox 4">
            <a:extLst>
              <a:ext uri="{FF2B5EF4-FFF2-40B4-BE49-F238E27FC236}">
                <a16:creationId xmlns:a16="http://schemas.microsoft.com/office/drawing/2014/main" id="{AA35EC42-DAF5-94D3-B2F5-96E16EFA5C26}"/>
              </a:ext>
            </a:extLst>
          </p:cNvPr>
          <p:cNvSpPr txBox="1"/>
          <p:nvPr/>
        </p:nvSpPr>
        <p:spPr>
          <a:xfrm>
            <a:off x="3892550" y="411018"/>
            <a:ext cx="413583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Believer (Saved by the mercy of God)</a:t>
            </a:r>
          </a:p>
        </p:txBody>
      </p:sp>
      <p:sp>
        <p:nvSpPr>
          <p:cNvPr id="8" name="TextBox 7">
            <a:extLst>
              <a:ext uri="{FF2B5EF4-FFF2-40B4-BE49-F238E27FC236}">
                <a16:creationId xmlns:a16="http://schemas.microsoft.com/office/drawing/2014/main" id="{0421D7AF-1D56-83B9-B3DE-30416C230B0C}"/>
              </a:ext>
            </a:extLst>
          </p:cNvPr>
          <p:cNvSpPr txBox="1"/>
          <p:nvPr/>
        </p:nvSpPr>
        <p:spPr>
          <a:xfrm>
            <a:off x="3892551" y="660370"/>
            <a:ext cx="5251449" cy="1477328"/>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washed, regenerated, renewed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displaying the Father’s Character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Doing good even to those who do evil</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submissive to rulers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gentle, kind, courteous, obedient</a:t>
            </a:r>
          </a:p>
        </p:txBody>
      </p:sp>
      <p:cxnSp>
        <p:nvCxnSpPr>
          <p:cNvPr id="10" name="Straight Connector 9">
            <a:extLst>
              <a:ext uri="{FF2B5EF4-FFF2-40B4-BE49-F238E27FC236}">
                <a16:creationId xmlns:a16="http://schemas.microsoft.com/office/drawing/2014/main" id="{1A5474C4-6539-2010-984F-1D48C2CE5D4D}"/>
              </a:ext>
            </a:extLst>
          </p:cNvPr>
          <p:cNvCxnSpPr>
            <a:cxnSpLocks/>
          </p:cNvCxnSpPr>
          <p:nvPr/>
        </p:nvCxnSpPr>
        <p:spPr>
          <a:xfrm>
            <a:off x="3785761" y="477054"/>
            <a:ext cx="0" cy="151635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4547" y="3883883"/>
            <a:ext cx="9148546" cy="584775"/>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As for a person who stirs up division, after warning him once and then twice, have nothing more to do with him,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knowing that such a person is warped and sinful;  he is self-condemned.</a:t>
            </a:r>
            <a:r>
              <a:rPr lang="en-AU" sz="1600" dirty="0"/>
              <a:t> </a:t>
            </a:r>
            <a:endParaRPr lang="en-AU" sz="1600" b="1" dirty="0">
              <a:latin typeface="Comic Sans MS" panose="030F0902030302020204" pitchFamily="66" charset="0"/>
              <a:ea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E387E9AE-6198-928A-E93A-7ACA66973888}"/>
              </a:ext>
            </a:extLst>
          </p:cNvPr>
          <p:cNvCxnSpPr/>
          <p:nvPr/>
        </p:nvCxnSpPr>
        <p:spPr>
          <a:xfrm>
            <a:off x="20285" y="2984609"/>
            <a:ext cx="9016211"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08CE5854-980D-0BB9-941D-51F324F922B6}"/>
              </a:ext>
            </a:extLst>
          </p:cNvPr>
          <p:cNvSpPr txBox="1"/>
          <p:nvPr/>
        </p:nvSpPr>
        <p:spPr>
          <a:xfrm>
            <a:off x="5119283" y="2982267"/>
            <a:ext cx="3903643" cy="923330"/>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Being heirs of the Father and doing good works for all </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EXCELLENT and PROFITABLE</a:t>
            </a:r>
          </a:p>
        </p:txBody>
      </p:sp>
      <p:sp>
        <p:nvSpPr>
          <p:cNvPr id="21" name="TextBox 20">
            <a:extLst>
              <a:ext uri="{FF2B5EF4-FFF2-40B4-BE49-F238E27FC236}">
                <a16:creationId xmlns:a16="http://schemas.microsoft.com/office/drawing/2014/main" id="{C8750E3D-12DA-7BBF-51BE-D4FD7031DC32}"/>
              </a:ext>
            </a:extLst>
          </p:cNvPr>
          <p:cNvSpPr txBox="1"/>
          <p:nvPr/>
        </p:nvSpPr>
        <p:spPr>
          <a:xfrm>
            <a:off x="-4547" y="2982267"/>
            <a:ext cx="4530391" cy="923330"/>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Foolish controversies, genealogies, dissensions and quarrels about the Law</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UNPROFITABLE and WORTHLESS</a:t>
            </a:r>
          </a:p>
        </p:txBody>
      </p:sp>
    </p:spTree>
    <p:extLst>
      <p:ext uri="{BB962C8B-B14F-4D97-AF65-F5344CB8AC3E}">
        <p14:creationId xmlns:p14="http://schemas.microsoft.com/office/powerpoint/2010/main" val="46574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318FE7-8F17-0F64-D0ED-F9BCEC4A5AA0}"/>
              </a:ext>
            </a:extLst>
          </p:cNvPr>
          <p:cNvSpPr txBox="1"/>
          <p:nvPr/>
        </p:nvSpPr>
        <p:spPr>
          <a:xfrm>
            <a:off x="0" y="430068"/>
            <a:ext cx="2483768"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Unbeliever (unsaved)</a:t>
            </a:r>
          </a:p>
        </p:txBody>
      </p:sp>
      <p:sp>
        <p:nvSpPr>
          <p:cNvPr id="6" name="TextBox 5">
            <a:extLst>
              <a:ext uri="{FF2B5EF4-FFF2-40B4-BE49-F238E27FC236}">
                <a16:creationId xmlns:a16="http://schemas.microsoft.com/office/drawing/2014/main" id="{23451790-C1CF-EEF8-C6A4-340DBF3AE24D}"/>
              </a:ext>
            </a:extLst>
          </p:cNvPr>
          <p:cNvSpPr txBox="1"/>
          <p:nvPr/>
        </p:nvSpPr>
        <p:spPr>
          <a:xfrm>
            <a:off x="1619672" y="2058937"/>
            <a:ext cx="7524327"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because of what “we once were”, but because of who we now are.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True heirs express their Father’s character.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did good for us when we were bad. We do good for all (even the bad)</a:t>
            </a:r>
          </a:p>
        </p:txBody>
      </p:sp>
      <p:sp>
        <p:nvSpPr>
          <p:cNvPr id="7" name="TextBox 6">
            <a:extLst>
              <a:ext uri="{FF2B5EF4-FFF2-40B4-BE49-F238E27FC236}">
                <a16:creationId xmlns:a16="http://schemas.microsoft.com/office/drawing/2014/main" id="{27FA82FC-B9E6-7063-05C1-7601070B42C9}"/>
              </a:ext>
            </a:extLst>
          </p:cNvPr>
          <p:cNvSpPr txBox="1"/>
          <p:nvPr/>
        </p:nvSpPr>
        <p:spPr>
          <a:xfrm>
            <a:off x="0" y="0"/>
            <a:ext cx="9144000" cy="477054"/>
          </a:xfrm>
          <a:prstGeom prst="rect">
            <a:avLst/>
          </a:prstGeom>
          <a:noFill/>
          <a:ln>
            <a:noFill/>
          </a:ln>
        </p:spPr>
        <p:txBody>
          <a:bodyPr wrap="square" rtlCol="0">
            <a:spAutoFit/>
          </a:bodyPr>
          <a:lstStyle/>
          <a:p>
            <a:pPr marL="317500" indent="-317500" algn="ctr"/>
            <a:r>
              <a:rPr lang="en-AU" sz="2500" dirty="0">
                <a:solidFill>
                  <a:srgbClr val="FFFF00"/>
                </a:solidFill>
                <a:latin typeface="Times New Roman" panose="02020603050405020304" pitchFamily="18" charset="0"/>
                <a:cs typeface="Times New Roman" panose="02020603050405020304" pitchFamily="18" charset="0"/>
              </a:rPr>
              <a:t>Loving unbelievers and being kind  (even when they do evil)</a:t>
            </a:r>
          </a:p>
        </p:txBody>
      </p:sp>
      <p:sp>
        <p:nvSpPr>
          <p:cNvPr id="3" name="TextBox 2">
            <a:extLst>
              <a:ext uri="{FF2B5EF4-FFF2-40B4-BE49-F238E27FC236}">
                <a16:creationId xmlns:a16="http://schemas.microsoft.com/office/drawing/2014/main" id="{C6E62752-DB46-ECD3-8E62-B75AA8F45001}"/>
              </a:ext>
            </a:extLst>
          </p:cNvPr>
          <p:cNvSpPr txBox="1"/>
          <p:nvPr/>
        </p:nvSpPr>
        <p:spPr>
          <a:xfrm>
            <a:off x="1" y="744907"/>
            <a:ext cx="380019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focused on self, pleasures &amp; passions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hatred, malice, envy, disobedient</a:t>
            </a:r>
          </a:p>
        </p:txBody>
      </p:sp>
      <p:sp>
        <p:nvSpPr>
          <p:cNvPr id="5" name="TextBox 4">
            <a:extLst>
              <a:ext uri="{FF2B5EF4-FFF2-40B4-BE49-F238E27FC236}">
                <a16:creationId xmlns:a16="http://schemas.microsoft.com/office/drawing/2014/main" id="{AA35EC42-DAF5-94D3-B2F5-96E16EFA5C26}"/>
              </a:ext>
            </a:extLst>
          </p:cNvPr>
          <p:cNvSpPr txBox="1"/>
          <p:nvPr/>
        </p:nvSpPr>
        <p:spPr>
          <a:xfrm>
            <a:off x="3892550" y="411018"/>
            <a:ext cx="4135834"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Believer (Saved by the mercy of God)</a:t>
            </a:r>
          </a:p>
        </p:txBody>
      </p:sp>
      <p:sp>
        <p:nvSpPr>
          <p:cNvPr id="8" name="TextBox 7">
            <a:extLst>
              <a:ext uri="{FF2B5EF4-FFF2-40B4-BE49-F238E27FC236}">
                <a16:creationId xmlns:a16="http://schemas.microsoft.com/office/drawing/2014/main" id="{0421D7AF-1D56-83B9-B3DE-30416C230B0C}"/>
              </a:ext>
            </a:extLst>
          </p:cNvPr>
          <p:cNvSpPr txBox="1"/>
          <p:nvPr/>
        </p:nvSpPr>
        <p:spPr>
          <a:xfrm>
            <a:off x="3892551" y="660370"/>
            <a:ext cx="5251449" cy="1477328"/>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washed, regenerated, renewed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displaying the Father’s Character</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Doing good even to those who do evil</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submissive to rulers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gentle, kind, courteous, obedient</a:t>
            </a:r>
          </a:p>
        </p:txBody>
      </p:sp>
      <p:cxnSp>
        <p:nvCxnSpPr>
          <p:cNvPr id="10" name="Straight Connector 9">
            <a:extLst>
              <a:ext uri="{FF2B5EF4-FFF2-40B4-BE49-F238E27FC236}">
                <a16:creationId xmlns:a16="http://schemas.microsoft.com/office/drawing/2014/main" id="{1A5474C4-6539-2010-984F-1D48C2CE5D4D}"/>
              </a:ext>
            </a:extLst>
          </p:cNvPr>
          <p:cNvCxnSpPr>
            <a:cxnSpLocks/>
          </p:cNvCxnSpPr>
          <p:nvPr/>
        </p:nvCxnSpPr>
        <p:spPr>
          <a:xfrm>
            <a:off x="3785761" y="477054"/>
            <a:ext cx="0" cy="151635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910381" y="4212320"/>
            <a:ext cx="6160723" cy="584775"/>
          </a:xfrm>
          <a:prstGeom prst="rect">
            <a:avLst/>
          </a:prstGeom>
          <a:solidFill>
            <a:schemeClr val="bg1"/>
          </a:solidFill>
          <a:ln w="9525">
            <a:noFill/>
            <a:miter lim="800000"/>
            <a:headEnd/>
            <a:tailEnd/>
          </a:ln>
        </p:spPr>
        <p:txBody>
          <a:bodyPr wrap="square">
            <a:prstTxWarp prst="textNoShape">
              <a:avLst/>
            </a:prstTxWarp>
            <a:spAutoFit/>
          </a:bodyPr>
          <a:lstStyle/>
          <a:p>
            <a:pPr marL="6350"/>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let our people learn to devote themselves to good works, so as to help cases of urgent need, and not be unfruitful.</a:t>
            </a:r>
            <a:r>
              <a:rPr lang="en-AU" sz="1600" dirty="0"/>
              <a:t> </a:t>
            </a:r>
            <a:endParaRPr lang="en-AU" sz="1600" b="1" dirty="0">
              <a:latin typeface="Comic Sans MS" panose="030F0902030302020204" pitchFamily="66" charset="0"/>
              <a:ea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E387E9AE-6198-928A-E93A-7ACA66973888}"/>
              </a:ext>
            </a:extLst>
          </p:cNvPr>
          <p:cNvCxnSpPr/>
          <p:nvPr/>
        </p:nvCxnSpPr>
        <p:spPr>
          <a:xfrm>
            <a:off x="20285" y="2984609"/>
            <a:ext cx="9016211"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08CE5854-980D-0BB9-941D-51F324F922B6}"/>
              </a:ext>
            </a:extLst>
          </p:cNvPr>
          <p:cNvSpPr txBox="1"/>
          <p:nvPr/>
        </p:nvSpPr>
        <p:spPr>
          <a:xfrm>
            <a:off x="5119283" y="2982267"/>
            <a:ext cx="3903643" cy="923330"/>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Being heirs of the Father and doing good works for all </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EXCELLENT and PROFITABLE</a:t>
            </a:r>
          </a:p>
        </p:txBody>
      </p:sp>
      <p:sp>
        <p:nvSpPr>
          <p:cNvPr id="21" name="TextBox 20">
            <a:extLst>
              <a:ext uri="{FF2B5EF4-FFF2-40B4-BE49-F238E27FC236}">
                <a16:creationId xmlns:a16="http://schemas.microsoft.com/office/drawing/2014/main" id="{C8750E3D-12DA-7BBF-51BE-D4FD7031DC32}"/>
              </a:ext>
            </a:extLst>
          </p:cNvPr>
          <p:cNvSpPr txBox="1"/>
          <p:nvPr/>
        </p:nvSpPr>
        <p:spPr>
          <a:xfrm>
            <a:off x="-4547" y="2982267"/>
            <a:ext cx="4530391" cy="923330"/>
          </a:xfrm>
          <a:prstGeom prst="rect">
            <a:avLst/>
          </a:prstGeom>
          <a:noFill/>
          <a:ln>
            <a:noFill/>
          </a:ln>
        </p:spPr>
        <p:txBody>
          <a:bodyPr wrap="square" rtlCol="0">
            <a:spAutoFit/>
          </a:bodyPr>
          <a:lstStyle/>
          <a:p>
            <a:pPr marL="7938" indent="-7938"/>
            <a:r>
              <a:rPr lang="en-AU" dirty="0">
                <a:solidFill>
                  <a:srgbClr val="FFFF00"/>
                </a:solidFill>
                <a:latin typeface="Times New Roman" panose="02020603050405020304" pitchFamily="18" charset="0"/>
                <a:cs typeface="Times New Roman" panose="02020603050405020304" pitchFamily="18" charset="0"/>
              </a:rPr>
              <a:t>Foolish controversies, genealogies, dissensions and quarrels about the Law</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  UNPROFITABLE and WORTHLESS</a:t>
            </a:r>
          </a:p>
        </p:txBody>
      </p:sp>
      <p:sp>
        <p:nvSpPr>
          <p:cNvPr id="22" name="TextBox 21">
            <a:extLst>
              <a:ext uri="{FF2B5EF4-FFF2-40B4-BE49-F238E27FC236}">
                <a16:creationId xmlns:a16="http://schemas.microsoft.com/office/drawing/2014/main" id="{C9F0FE23-E49F-B70E-C8C2-866858083845}"/>
              </a:ext>
            </a:extLst>
          </p:cNvPr>
          <p:cNvSpPr txBox="1"/>
          <p:nvPr/>
        </p:nvSpPr>
        <p:spPr>
          <a:xfrm>
            <a:off x="38029" y="3858900"/>
            <a:ext cx="910597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Warn such a person twice, and then they are not welcome (warped and sinful.  self-condemned)</a:t>
            </a:r>
          </a:p>
        </p:txBody>
      </p:sp>
      <p:sp>
        <p:nvSpPr>
          <p:cNvPr id="23" name="TextBox 22">
            <a:extLst>
              <a:ext uri="{FF2B5EF4-FFF2-40B4-BE49-F238E27FC236}">
                <a16:creationId xmlns:a16="http://schemas.microsoft.com/office/drawing/2014/main" id="{CB181960-CA68-5F1F-EFF5-40C117831A93}"/>
              </a:ext>
            </a:extLst>
          </p:cNvPr>
          <p:cNvSpPr txBox="1"/>
          <p:nvPr/>
        </p:nvSpPr>
        <p:spPr>
          <a:xfrm>
            <a:off x="-2431" y="4797577"/>
            <a:ext cx="910597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do good works, help those who are in genuine pressing need.</a:t>
            </a:r>
          </a:p>
        </p:txBody>
      </p:sp>
      <p:sp>
        <p:nvSpPr>
          <p:cNvPr id="24" name="TextBox 23">
            <a:extLst>
              <a:ext uri="{FF2B5EF4-FFF2-40B4-BE49-F238E27FC236}">
                <a16:creationId xmlns:a16="http://schemas.microsoft.com/office/drawing/2014/main" id="{DF17FCB3-2804-FEA4-7D37-A7ED3F113902}"/>
              </a:ext>
            </a:extLst>
          </p:cNvPr>
          <p:cNvSpPr txBox="1"/>
          <p:nvPr/>
        </p:nvSpPr>
        <p:spPr>
          <a:xfrm>
            <a:off x="16183" y="5074897"/>
            <a:ext cx="9127815" cy="646331"/>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If I have come to hate sin and don’t like being near it, I have begun in Godliness.</a:t>
            </a:r>
          </a:p>
          <a:p>
            <a:pPr marL="317500" indent="-317500"/>
            <a:r>
              <a:rPr lang="en-AU" dirty="0">
                <a:solidFill>
                  <a:srgbClr val="FFFF00"/>
                </a:solidFill>
                <a:latin typeface="Times New Roman" panose="02020603050405020304" pitchFamily="18" charset="0"/>
                <a:cs typeface="Times New Roman" panose="02020603050405020304" pitchFamily="18" charset="0"/>
              </a:rPr>
              <a:t>If I am not kind toward those who do bad to me –– not yet like our Heavenly Father (not mature)</a:t>
            </a:r>
          </a:p>
        </p:txBody>
      </p:sp>
    </p:spTree>
    <p:extLst>
      <p:ext uri="{BB962C8B-B14F-4D97-AF65-F5344CB8AC3E}">
        <p14:creationId xmlns:p14="http://schemas.microsoft.com/office/powerpoint/2010/main" val="259907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159065</TotalTime>
  <Words>1205</Words>
  <Application>Microsoft Macintosh PowerPoint</Application>
  <PresentationFormat>On-screen Show (16:10)</PresentationFormat>
  <Paragraphs>84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2446</cp:revision>
  <cp:lastPrinted>2022-11-25T03:36:21Z</cp:lastPrinted>
  <dcterms:created xsi:type="dcterms:W3CDTF">2016-11-04T06:28:01Z</dcterms:created>
  <dcterms:modified xsi:type="dcterms:W3CDTF">2022-11-25T03:45:18Z</dcterms:modified>
</cp:coreProperties>
</file>